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7" r:id="rId2"/>
    <p:sldId id="262" r:id="rId3"/>
    <p:sldId id="258" r:id="rId4"/>
    <p:sldId id="264" r:id="rId5"/>
    <p:sldId id="259" r:id="rId6"/>
    <p:sldId id="265" r:id="rId7"/>
    <p:sldId id="260" r:id="rId8"/>
    <p:sldId id="261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6909" autoAdjust="0"/>
  </p:normalViewPr>
  <p:slideViewPr>
    <p:cSldViewPr snapToGrid="0">
      <p:cViewPr varScale="1">
        <p:scale>
          <a:sx n="57" d="100"/>
          <a:sy n="57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BA5A9-DC38-4DAF-80EF-BBF28D4788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2DA6F1-D710-41E8-BAC8-937CECA3F2F3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GB" sz="1600" dirty="0"/>
        </a:p>
      </dgm:t>
    </dgm:pt>
    <dgm:pt modelId="{00392652-45EC-48B3-ADED-E0E18C6A076E}" type="parTrans" cxnId="{DAC6733A-638E-49A1-B709-82FE0BD16526}">
      <dgm:prSet/>
      <dgm:spPr/>
      <dgm:t>
        <a:bodyPr/>
        <a:lstStyle/>
        <a:p>
          <a:endParaRPr lang="en-GB"/>
        </a:p>
      </dgm:t>
    </dgm:pt>
    <dgm:pt modelId="{8CEBAD6A-B229-4C39-B83B-411B421495D5}" type="sibTrans" cxnId="{DAC6733A-638E-49A1-B709-82FE0BD16526}">
      <dgm:prSet/>
      <dgm:spPr/>
      <dgm:t>
        <a:bodyPr/>
        <a:lstStyle/>
        <a:p>
          <a:endParaRPr lang="en-GB"/>
        </a:p>
      </dgm:t>
    </dgm:pt>
    <dgm:pt modelId="{B5EDE33E-CED4-4BEE-A481-701E60658B9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600" b="1" dirty="0">
              <a:solidFill>
                <a:schemeClr val="bg2"/>
              </a:solidFill>
            </a:rPr>
            <a:t>TO NAVIGATE SUCCESSFULLY, DIGITAL TRANSFORMATION IS A SINE-QUA-NON IMPERATIVE</a:t>
          </a:r>
        </a:p>
      </dgm:t>
    </dgm:pt>
    <dgm:pt modelId="{5717BBE8-2154-4210-9AC7-B97BF7ACB8EE}" type="sibTrans" cxnId="{4863D102-0852-4209-9C33-C5073633AA76}">
      <dgm:prSet/>
      <dgm:spPr/>
      <dgm:t>
        <a:bodyPr/>
        <a:lstStyle/>
        <a:p>
          <a:endParaRPr lang="en-US"/>
        </a:p>
      </dgm:t>
    </dgm:pt>
    <dgm:pt modelId="{12197771-2513-4304-83F9-B2B19549F153}" type="parTrans" cxnId="{4863D102-0852-4209-9C33-C5073633AA76}">
      <dgm:prSet/>
      <dgm:spPr/>
      <dgm:t>
        <a:bodyPr/>
        <a:lstStyle/>
        <a:p>
          <a:endParaRPr lang="en-US"/>
        </a:p>
      </dgm:t>
    </dgm:pt>
    <dgm:pt modelId="{94A84377-7AF6-4BCC-BA70-9FCA260E964D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600" b="1" dirty="0">
              <a:solidFill>
                <a:schemeClr val="bg2"/>
              </a:solidFill>
            </a:rPr>
            <a:t>NEED FOR A NEW PARADIGM SHIFT</a:t>
          </a:r>
        </a:p>
      </dgm:t>
    </dgm:pt>
    <dgm:pt modelId="{1C049E27-5CB8-4FA1-9393-C69AE8F5FCD1}" type="sibTrans" cxnId="{0E6CCA0E-A6C4-4225-B7DE-BC90049B2E77}">
      <dgm:prSet/>
      <dgm:spPr/>
      <dgm:t>
        <a:bodyPr/>
        <a:lstStyle/>
        <a:p>
          <a:endParaRPr lang="en-US"/>
        </a:p>
      </dgm:t>
    </dgm:pt>
    <dgm:pt modelId="{848706E3-630D-40DB-A09F-73D736797ACB}" type="parTrans" cxnId="{0E6CCA0E-A6C4-4225-B7DE-BC90049B2E77}">
      <dgm:prSet/>
      <dgm:spPr/>
      <dgm:t>
        <a:bodyPr/>
        <a:lstStyle/>
        <a:p>
          <a:endParaRPr lang="en-US"/>
        </a:p>
      </dgm:t>
    </dgm:pt>
    <dgm:pt modelId="{CA8BE94A-C1B0-4FFE-A4FA-B4396791710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600" b="1" dirty="0">
              <a:solidFill>
                <a:schemeClr val="bg2"/>
              </a:solidFill>
            </a:rPr>
            <a:t>CHALLENGES FACING POSTAL INDUSTRY</a:t>
          </a:r>
        </a:p>
      </dgm:t>
    </dgm:pt>
    <dgm:pt modelId="{489F8EF7-1E59-450A-A380-E19C27312CDB}" type="sibTrans" cxnId="{88E7DE3B-72A7-40F2-85A9-7DA6607AC174}">
      <dgm:prSet/>
      <dgm:spPr>
        <a:solidFill>
          <a:srgbClr val="FF0000"/>
        </a:solidFill>
        <a:ln>
          <a:solidFill>
            <a:schemeClr val="bg2"/>
          </a:solidFill>
        </a:ln>
      </dgm:spPr>
      <dgm:t>
        <a:bodyPr/>
        <a:lstStyle/>
        <a:p>
          <a:endParaRPr lang="en-US" sz="1600"/>
        </a:p>
      </dgm:t>
    </dgm:pt>
    <dgm:pt modelId="{612FA5EB-EACF-4C4B-A4EE-1D4F71145DE8}" type="parTrans" cxnId="{88E7DE3B-72A7-40F2-85A9-7DA6607AC174}">
      <dgm:prSet/>
      <dgm:spPr/>
      <dgm:t>
        <a:bodyPr/>
        <a:lstStyle/>
        <a:p>
          <a:endParaRPr lang="en-US"/>
        </a:p>
      </dgm:t>
    </dgm:pt>
    <dgm:pt modelId="{D3C9175C-8C43-4FD6-AC40-BE9ACB43D58B}" type="pres">
      <dgm:prSet presAssocID="{718BA5A9-DC38-4DAF-80EF-BBF28D478895}" presName="Name0" presStyleCnt="0">
        <dgm:presLayoutVars>
          <dgm:chMax val="7"/>
          <dgm:chPref val="7"/>
          <dgm:dir/>
        </dgm:presLayoutVars>
      </dgm:prSet>
      <dgm:spPr/>
    </dgm:pt>
    <dgm:pt modelId="{7008AE8A-D62D-4A88-AC5B-4FC48ED87FE3}" type="pres">
      <dgm:prSet presAssocID="{718BA5A9-DC38-4DAF-80EF-BBF28D478895}" presName="Name1" presStyleCnt="0"/>
      <dgm:spPr/>
    </dgm:pt>
    <dgm:pt modelId="{EFF69495-A2EE-4400-9407-33B9539F997E}" type="pres">
      <dgm:prSet presAssocID="{718BA5A9-DC38-4DAF-80EF-BBF28D478895}" presName="cycle" presStyleCnt="0"/>
      <dgm:spPr/>
    </dgm:pt>
    <dgm:pt modelId="{2284D075-6075-4D2E-B29C-877BEBD072F7}" type="pres">
      <dgm:prSet presAssocID="{718BA5A9-DC38-4DAF-80EF-BBF28D478895}" presName="srcNode" presStyleLbl="node1" presStyleIdx="0" presStyleCnt="3"/>
      <dgm:spPr/>
    </dgm:pt>
    <dgm:pt modelId="{3A67DEC6-FE84-4FA1-AD20-BC089419C0C8}" type="pres">
      <dgm:prSet presAssocID="{718BA5A9-DC38-4DAF-80EF-BBF28D478895}" presName="conn" presStyleLbl="parChTrans1D2" presStyleIdx="0" presStyleCnt="1" custLinFactNeighborX="-710" custLinFactNeighborY="996"/>
      <dgm:spPr/>
    </dgm:pt>
    <dgm:pt modelId="{FB42E99A-8B02-496C-86FC-72897F6D0391}" type="pres">
      <dgm:prSet presAssocID="{718BA5A9-DC38-4DAF-80EF-BBF28D478895}" presName="extraNode" presStyleLbl="node1" presStyleIdx="0" presStyleCnt="3"/>
      <dgm:spPr/>
    </dgm:pt>
    <dgm:pt modelId="{7A82E70C-C5A6-4E6B-B94C-688C86F26131}" type="pres">
      <dgm:prSet presAssocID="{718BA5A9-DC38-4DAF-80EF-BBF28D478895}" presName="dstNode" presStyleLbl="node1" presStyleIdx="0" presStyleCnt="3"/>
      <dgm:spPr/>
    </dgm:pt>
    <dgm:pt modelId="{98AA40EA-E47E-4259-89B6-266982BE4332}" type="pres">
      <dgm:prSet presAssocID="{CA8BE94A-C1B0-4FFE-A4FA-B4396791710A}" presName="text_1" presStyleLbl="node1" presStyleIdx="0" presStyleCnt="3">
        <dgm:presLayoutVars>
          <dgm:bulletEnabled val="1"/>
        </dgm:presLayoutVars>
      </dgm:prSet>
      <dgm:spPr/>
    </dgm:pt>
    <dgm:pt modelId="{7E0C9246-8C9B-4C89-8AB3-42FF8C42E942}" type="pres">
      <dgm:prSet presAssocID="{CA8BE94A-C1B0-4FFE-A4FA-B4396791710A}" presName="accent_1" presStyleCnt="0"/>
      <dgm:spPr/>
    </dgm:pt>
    <dgm:pt modelId="{55F71E86-37FD-416F-A926-264644405A1C}" type="pres">
      <dgm:prSet presAssocID="{CA8BE94A-C1B0-4FFE-A4FA-B4396791710A}" presName="accentRepeatNode" presStyleLbl="solidFgAcc1" presStyleIdx="0" presStyleCnt="3"/>
      <dgm:spPr>
        <a:ln>
          <a:solidFill>
            <a:schemeClr val="bg2"/>
          </a:solidFill>
        </a:ln>
      </dgm:spPr>
    </dgm:pt>
    <dgm:pt modelId="{E469B9F3-D7A6-4B2E-BECF-2CA2DAB2086F}" type="pres">
      <dgm:prSet presAssocID="{94A84377-7AF6-4BCC-BA70-9FCA260E964D}" presName="text_2" presStyleLbl="node1" presStyleIdx="1" presStyleCnt="3" custLinFactNeighborX="416" custLinFactNeighborY="-20000">
        <dgm:presLayoutVars>
          <dgm:bulletEnabled val="1"/>
        </dgm:presLayoutVars>
      </dgm:prSet>
      <dgm:spPr/>
    </dgm:pt>
    <dgm:pt modelId="{CE6B7377-3D23-44E2-8FE0-7696798BB1D7}" type="pres">
      <dgm:prSet presAssocID="{94A84377-7AF6-4BCC-BA70-9FCA260E964D}" presName="accent_2" presStyleCnt="0"/>
      <dgm:spPr/>
    </dgm:pt>
    <dgm:pt modelId="{20C89B63-42BB-4412-BB37-F460E75923AF}" type="pres">
      <dgm:prSet presAssocID="{94A84377-7AF6-4BCC-BA70-9FCA260E964D}" presName="accentRepeatNode" presStyleLbl="solidFgAcc1" presStyleIdx="1" presStyleCnt="3" custLinFactNeighborX="-2747" custLinFactNeighborY="2000"/>
      <dgm:spPr>
        <a:ln>
          <a:solidFill>
            <a:schemeClr val="bg2"/>
          </a:solidFill>
        </a:ln>
      </dgm:spPr>
    </dgm:pt>
    <dgm:pt modelId="{2A5DD0DB-7048-47B3-9407-E556D8D8E165}" type="pres">
      <dgm:prSet presAssocID="{B5EDE33E-CED4-4BEE-A481-701E60658B99}" presName="text_3" presStyleLbl="node1" presStyleIdx="2" presStyleCnt="3">
        <dgm:presLayoutVars>
          <dgm:bulletEnabled val="1"/>
        </dgm:presLayoutVars>
      </dgm:prSet>
      <dgm:spPr/>
    </dgm:pt>
    <dgm:pt modelId="{A43B2F12-9473-433F-9800-DA9B0E9A68B1}" type="pres">
      <dgm:prSet presAssocID="{B5EDE33E-CED4-4BEE-A481-701E60658B99}" presName="accent_3" presStyleCnt="0"/>
      <dgm:spPr/>
    </dgm:pt>
    <dgm:pt modelId="{5FCDA2E2-A8AE-4B62-8791-F98624E819E1}" type="pres">
      <dgm:prSet presAssocID="{B5EDE33E-CED4-4BEE-A481-701E60658B99}" presName="accentRepeatNode" presStyleLbl="solidFgAcc1" presStyleIdx="2" presStyleCnt="3"/>
      <dgm:spPr>
        <a:ln>
          <a:solidFill>
            <a:schemeClr val="bg2"/>
          </a:solidFill>
        </a:ln>
      </dgm:spPr>
    </dgm:pt>
  </dgm:ptLst>
  <dgm:cxnLst>
    <dgm:cxn modelId="{4863D102-0852-4209-9C33-C5073633AA76}" srcId="{718BA5A9-DC38-4DAF-80EF-BBF28D478895}" destId="{B5EDE33E-CED4-4BEE-A481-701E60658B99}" srcOrd="2" destOrd="0" parTransId="{12197771-2513-4304-83F9-B2B19549F153}" sibTransId="{5717BBE8-2154-4210-9AC7-B97BF7ACB8EE}"/>
    <dgm:cxn modelId="{0E6CCA0E-A6C4-4225-B7DE-BC90049B2E77}" srcId="{718BA5A9-DC38-4DAF-80EF-BBF28D478895}" destId="{94A84377-7AF6-4BCC-BA70-9FCA260E964D}" srcOrd="1" destOrd="0" parTransId="{848706E3-630D-40DB-A09F-73D736797ACB}" sibTransId="{1C049E27-5CB8-4FA1-9393-C69AE8F5FCD1}"/>
    <dgm:cxn modelId="{C6D16419-3FFA-4DE0-B50C-317984C398E5}" type="presOf" srcId="{94A84377-7AF6-4BCC-BA70-9FCA260E964D}" destId="{E469B9F3-D7A6-4B2E-BECF-2CA2DAB2086F}" srcOrd="0" destOrd="0" presId="urn:microsoft.com/office/officeart/2008/layout/VerticalCurvedList"/>
    <dgm:cxn modelId="{DAC6733A-638E-49A1-B709-82FE0BD16526}" srcId="{B5EDE33E-CED4-4BEE-A481-701E60658B99}" destId="{2B2DA6F1-D710-41E8-BAC8-937CECA3F2F3}" srcOrd="0" destOrd="0" parTransId="{00392652-45EC-48B3-ADED-E0E18C6A076E}" sibTransId="{8CEBAD6A-B229-4C39-B83B-411B421495D5}"/>
    <dgm:cxn modelId="{88E7DE3B-72A7-40F2-85A9-7DA6607AC174}" srcId="{718BA5A9-DC38-4DAF-80EF-BBF28D478895}" destId="{CA8BE94A-C1B0-4FFE-A4FA-B4396791710A}" srcOrd="0" destOrd="0" parTransId="{612FA5EB-EACF-4C4B-A4EE-1D4F71145DE8}" sibTransId="{489F8EF7-1E59-450A-A380-E19C27312CDB}"/>
    <dgm:cxn modelId="{22F67848-E67F-4733-A3A3-0C7A42112EB9}" type="presOf" srcId="{B5EDE33E-CED4-4BEE-A481-701E60658B99}" destId="{2A5DD0DB-7048-47B3-9407-E556D8D8E165}" srcOrd="0" destOrd="0" presId="urn:microsoft.com/office/officeart/2008/layout/VerticalCurvedList"/>
    <dgm:cxn modelId="{19AE1E8F-5398-4966-9AD3-3A8C1776A668}" type="presOf" srcId="{718BA5A9-DC38-4DAF-80EF-BBF28D478895}" destId="{D3C9175C-8C43-4FD6-AC40-BE9ACB43D58B}" srcOrd="0" destOrd="0" presId="urn:microsoft.com/office/officeart/2008/layout/VerticalCurvedList"/>
    <dgm:cxn modelId="{A7A7E4A7-E0ED-4D2C-9B00-CD4DABC4C2EC}" type="presOf" srcId="{2B2DA6F1-D710-41E8-BAC8-937CECA3F2F3}" destId="{2A5DD0DB-7048-47B3-9407-E556D8D8E165}" srcOrd="0" destOrd="1" presId="urn:microsoft.com/office/officeart/2008/layout/VerticalCurvedList"/>
    <dgm:cxn modelId="{986FB1CD-B4C3-428E-81A2-36C69362C494}" type="presOf" srcId="{489F8EF7-1E59-450A-A380-E19C27312CDB}" destId="{3A67DEC6-FE84-4FA1-AD20-BC089419C0C8}" srcOrd="0" destOrd="0" presId="urn:microsoft.com/office/officeart/2008/layout/VerticalCurvedList"/>
    <dgm:cxn modelId="{9B8F26F7-6509-4F29-B3FF-DB95C2060B4A}" type="presOf" srcId="{CA8BE94A-C1B0-4FFE-A4FA-B4396791710A}" destId="{98AA40EA-E47E-4259-89B6-266982BE4332}" srcOrd="0" destOrd="0" presId="urn:microsoft.com/office/officeart/2008/layout/VerticalCurvedList"/>
    <dgm:cxn modelId="{F5DEC4A0-D464-45AD-A65A-BDA93F7769DB}" type="presParOf" srcId="{D3C9175C-8C43-4FD6-AC40-BE9ACB43D58B}" destId="{7008AE8A-D62D-4A88-AC5B-4FC48ED87FE3}" srcOrd="0" destOrd="0" presId="urn:microsoft.com/office/officeart/2008/layout/VerticalCurvedList"/>
    <dgm:cxn modelId="{3055DD5D-5A13-463C-AE8F-222640A7FA71}" type="presParOf" srcId="{7008AE8A-D62D-4A88-AC5B-4FC48ED87FE3}" destId="{EFF69495-A2EE-4400-9407-33B9539F997E}" srcOrd="0" destOrd="0" presId="urn:microsoft.com/office/officeart/2008/layout/VerticalCurvedList"/>
    <dgm:cxn modelId="{0873FF64-E42A-4C37-8882-9296EB55EF97}" type="presParOf" srcId="{EFF69495-A2EE-4400-9407-33B9539F997E}" destId="{2284D075-6075-4D2E-B29C-877BEBD072F7}" srcOrd="0" destOrd="0" presId="urn:microsoft.com/office/officeart/2008/layout/VerticalCurvedList"/>
    <dgm:cxn modelId="{55D5EF3F-DDCE-4AD9-A71A-D0C2A8093E5B}" type="presParOf" srcId="{EFF69495-A2EE-4400-9407-33B9539F997E}" destId="{3A67DEC6-FE84-4FA1-AD20-BC089419C0C8}" srcOrd="1" destOrd="0" presId="urn:microsoft.com/office/officeart/2008/layout/VerticalCurvedList"/>
    <dgm:cxn modelId="{1E3EF1FF-50E5-44F7-B797-A55A235ECFAC}" type="presParOf" srcId="{EFF69495-A2EE-4400-9407-33B9539F997E}" destId="{FB42E99A-8B02-496C-86FC-72897F6D0391}" srcOrd="2" destOrd="0" presId="urn:microsoft.com/office/officeart/2008/layout/VerticalCurvedList"/>
    <dgm:cxn modelId="{3A8BE0F6-DF7D-4AAF-9ED2-7693F88C3946}" type="presParOf" srcId="{EFF69495-A2EE-4400-9407-33B9539F997E}" destId="{7A82E70C-C5A6-4E6B-B94C-688C86F26131}" srcOrd="3" destOrd="0" presId="urn:microsoft.com/office/officeart/2008/layout/VerticalCurvedList"/>
    <dgm:cxn modelId="{1167AD68-7069-460E-8733-FC3563A34A6D}" type="presParOf" srcId="{7008AE8A-D62D-4A88-AC5B-4FC48ED87FE3}" destId="{98AA40EA-E47E-4259-89B6-266982BE4332}" srcOrd="1" destOrd="0" presId="urn:microsoft.com/office/officeart/2008/layout/VerticalCurvedList"/>
    <dgm:cxn modelId="{2D587F2C-5CB4-4FB1-BA69-64DA51CABC45}" type="presParOf" srcId="{7008AE8A-D62D-4A88-AC5B-4FC48ED87FE3}" destId="{7E0C9246-8C9B-4C89-8AB3-42FF8C42E942}" srcOrd="2" destOrd="0" presId="urn:microsoft.com/office/officeart/2008/layout/VerticalCurvedList"/>
    <dgm:cxn modelId="{5E555BA9-53FC-4E2B-90B2-5E12B8AB1589}" type="presParOf" srcId="{7E0C9246-8C9B-4C89-8AB3-42FF8C42E942}" destId="{55F71E86-37FD-416F-A926-264644405A1C}" srcOrd="0" destOrd="0" presId="urn:microsoft.com/office/officeart/2008/layout/VerticalCurvedList"/>
    <dgm:cxn modelId="{DE9C9C75-C57E-4BBD-8854-75EEC10BE184}" type="presParOf" srcId="{7008AE8A-D62D-4A88-AC5B-4FC48ED87FE3}" destId="{E469B9F3-D7A6-4B2E-BECF-2CA2DAB2086F}" srcOrd="3" destOrd="0" presId="urn:microsoft.com/office/officeart/2008/layout/VerticalCurvedList"/>
    <dgm:cxn modelId="{E1C144AF-98F5-4AB3-B828-C3EF7961B35A}" type="presParOf" srcId="{7008AE8A-D62D-4A88-AC5B-4FC48ED87FE3}" destId="{CE6B7377-3D23-44E2-8FE0-7696798BB1D7}" srcOrd="4" destOrd="0" presId="urn:microsoft.com/office/officeart/2008/layout/VerticalCurvedList"/>
    <dgm:cxn modelId="{6DCF56D5-CA23-43F9-91A3-F2EF44762597}" type="presParOf" srcId="{CE6B7377-3D23-44E2-8FE0-7696798BB1D7}" destId="{20C89B63-42BB-4412-BB37-F460E75923AF}" srcOrd="0" destOrd="0" presId="urn:microsoft.com/office/officeart/2008/layout/VerticalCurvedList"/>
    <dgm:cxn modelId="{14204F5E-73D9-4FD2-BC3E-A9D70855AE8D}" type="presParOf" srcId="{7008AE8A-D62D-4A88-AC5B-4FC48ED87FE3}" destId="{2A5DD0DB-7048-47B3-9407-E556D8D8E165}" srcOrd="5" destOrd="0" presId="urn:microsoft.com/office/officeart/2008/layout/VerticalCurvedList"/>
    <dgm:cxn modelId="{202F034F-2600-4277-856C-EABB8D3D1896}" type="presParOf" srcId="{7008AE8A-D62D-4A88-AC5B-4FC48ED87FE3}" destId="{A43B2F12-9473-433F-9800-DA9B0E9A68B1}" srcOrd="6" destOrd="0" presId="urn:microsoft.com/office/officeart/2008/layout/VerticalCurvedList"/>
    <dgm:cxn modelId="{22632015-AE58-4B85-A672-04843F6A00F3}" type="presParOf" srcId="{A43B2F12-9473-433F-9800-DA9B0E9A68B1}" destId="{5FCDA2E2-A8AE-4B62-8791-F98624E819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7DEC6-FE84-4FA1-AD20-BC089419C0C8}">
      <dsp:nvSpPr>
        <dsp:cNvPr id="0" name=""/>
        <dsp:cNvSpPr/>
      </dsp:nvSpPr>
      <dsp:spPr>
        <a:xfrm>
          <a:off x="-4784205" y="-676517"/>
          <a:ext cx="5698367" cy="5698367"/>
        </a:xfrm>
        <a:prstGeom prst="blockArc">
          <a:avLst>
            <a:gd name="adj1" fmla="val 18900000"/>
            <a:gd name="adj2" fmla="val 2700000"/>
            <a:gd name="adj3" fmla="val 379"/>
          </a:avLst>
        </a:prstGeom>
        <a:solidFill>
          <a:srgbClr val="FF0000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A40EA-E47E-4259-89B6-266982BE4332}">
      <dsp:nvSpPr>
        <dsp:cNvPr id="0" name=""/>
        <dsp:cNvSpPr/>
      </dsp:nvSpPr>
      <dsp:spPr>
        <a:xfrm>
          <a:off x="587938" y="423182"/>
          <a:ext cx="5583575" cy="846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8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2"/>
              </a:solidFill>
            </a:rPr>
            <a:t>CHALLENGES FACING POSTAL INDUSTRY</a:t>
          </a:r>
        </a:p>
      </dsp:txBody>
      <dsp:txXfrm>
        <a:off x="587938" y="423182"/>
        <a:ext cx="5583575" cy="846364"/>
      </dsp:txXfrm>
    </dsp:sp>
    <dsp:sp modelId="{55F71E86-37FD-416F-A926-264644405A1C}">
      <dsp:nvSpPr>
        <dsp:cNvPr id="0" name=""/>
        <dsp:cNvSpPr/>
      </dsp:nvSpPr>
      <dsp:spPr>
        <a:xfrm>
          <a:off x="58961" y="317386"/>
          <a:ext cx="1057955" cy="10579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9B9F3-D7A6-4B2E-BECF-2CA2DAB2086F}">
      <dsp:nvSpPr>
        <dsp:cNvPr id="0" name=""/>
        <dsp:cNvSpPr/>
      </dsp:nvSpPr>
      <dsp:spPr>
        <a:xfrm>
          <a:off x="917539" y="1523455"/>
          <a:ext cx="5275921" cy="846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8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2"/>
              </a:solidFill>
            </a:rPr>
            <a:t>NEED FOR A NEW PARADIGM SHIFT</a:t>
          </a:r>
        </a:p>
      </dsp:txBody>
      <dsp:txXfrm>
        <a:off x="917539" y="1523455"/>
        <a:ext cx="5275921" cy="846364"/>
      </dsp:txXfrm>
    </dsp:sp>
    <dsp:sp modelId="{20C89B63-42BB-4412-BB37-F460E75923AF}">
      <dsp:nvSpPr>
        <dsp:cNvPr id="0" name=""/>
        <dsp:cNvSpPr/>
      </dsp:nvSpPr>
      <dsp:spPr>
        <a:xfrm>
          <a:off x="337552" y="1608091"/>
          <a:ext cx="1057955" cy="10579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DD0DB-7048-47B3-9407-E556D8D8E165}">
      <dsp:nvSpPr>
        <dsp:cNvPr id="0" name=""/>
        <dsp:cNvSpPr/>
      </dsp:nvSpPr>
      <dsp:spPr>
        <a:xfrm>
          <a:off x="587938" y="2962274"/>
          <a:ext cx="5583575" cy="846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802" tIns="40640" rIns="40640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2"/>
              </a:solidFill>
            </a:rPr>
            <a:t>TO NAVIGATE SUCCESSFULLY, DIGITAL TRANSFORMATION IS A SINE-QUA-NON IMPERATIVE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587938" y="2962274"/>
        <a:ext cx="5583575" cy="846364"/>
      </dsp:txXfrm>
    </dsp:sp>
    <dsp:sp modelId="{5FCDA2E2-A8AE-4B62-8791-F98624E819E1}">
      <dsp:nvSpPr>
        <dsp:cNvPr id="0" name=""/>
        <dsp:cNvSpPr/>
      </dsp:nvSpPr>
      <dsp:spPr>
        <a:xfrm>
          <a:off x="58961" y="2856479"/>
          <a:ext cx="1057955" cy="10579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8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0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7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7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9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FE39-FC0A-4A76-9FC3-A6B219430A9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8A19-31A0-43CE-8CED-A827F5AA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User.U-PC\Desktop\Ea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2" y="588374"/>
            <a:ext cx="254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266" y="388349"/>
            <a:ext cx="10572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76127"/>
              </p:ext>
            </p:extLst>
          </p:nvPr>
        </p:nvGraphicFramePr>
        <p:xfrm>
          <a:off x="182880" y="1332411"/>
          <a:ext cx="3592286" cy="470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286">
                  <a:extLst>
                    <a:ext uri="{9D8B030D-6E8A-4147-A177-3AD203B41FA5}">
                      <a16:colId xmlns:a16="http://schemas.microsoft.com/office/drawing/2014/main" val="418159387"/>
                    </a:ext>
                  </a:extLst>
                </a:gridCol>
              </a:tblGrid>
              <a:tr h="4702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Communications for all in East Africa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90971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31965" y="2547257"/>
            <a:ext cx="8425543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ZA" b="1" dirty="0">
                <a:latin typeface="Arial Black" panose="020B0A04020102020204" pitchFamily="34" charset="0"/>
                <a:ea typeface="Calibri" panose="020F0502020204030204" pitchFamily="34" charset="0"/>
              </a:rPr>
              <a:t>THE 1</a:t>
            </a:r>
            <a:r>
              <a:rPr lang="en-ZA" b="1" baseline="30000" dirty="0">
                <a:latin typeface="Arial Black" panose="020B0A04020102020204" pitchFamily="34" charset="0"/>
                <a:ea typeface="Calibri" panose="020F0502020204030204" pitchFamily="34" charset="0"/>
              </a:rPr>
              <a:t>ST</a:t>
            </a:r>
            <a:r>
              <a:rPr lang="en-ZA" b="1" dirty="0">
                <a:latin typeface="Arial Black" panose="020B0A04020102020204" pitchFamily="34" charset="0"/>
                <a:ea typeface="Calibri" panose="020F0502020204030204" pitchFamily="34" charset="0"/>
              </a:rPr>
              <a:t> ANNUAL EACO POST &amp; LOGISTICS FORUM (EPLF) CONFERENCE 2022, 2</a:t>
            </a:r>
            <a:r>
              <a:rPr lang="en-ZA" b="1" baseline="30000" dirty="0">
                <a:latin typeface="Arial Black" panose="020B0A04020102020204" pitchFamily="34" charset="0"/>
                <a:ea typeface="Calibri" panose="020F0502020204030204" pitchFamily="34" charset="0"/>
              </a:rPr>
              <a:t>ND</a:t>
            </a:r>
            <a:r>
              <a:rPr lang="en-ZA" b="1" dirty="0">
                <a:latin typeface="Arial Black" panose="020B0A04020102020204" pitchFamily="34" charset="0"/>
                <a:ea typeface="Calibri" panose="020F0502020204030204" pitchFamily="34" charset="0"/>
              </a:rPr>
              <a:t> – 4</a:t>
            </a:r>
            <a:r>
              <a:rPr lang="en-ZA" b="1" baseline="30000" dirty="0">
                <a:latin typeface="Arial Black" panose="020B0A04020102020204" pitchFamily="34" charset="0"/>
                <a:ea typeface="Calibri" panose="020F0502020204030204" pitchFamily="34" charset="0"/>
              </a:rPr>
              <a:t>TH</a:t>
            </a:r>
            <a:r>
              <a:rPr lang="en-ZA" b="1" dirty="0">
                <a:latin typeface="Arial Black" panose="020B0A04020102020204" pitchFamily="34" charset="0"/>
                <a:ea typeface="Calibri" panose="020F0502020204030204" pitchFamily="34" charset="0"/>
              </a:rPr>
              <a:t> NOVEMBER 2022 </a:t>
            </a:r>
          </a:p>
          <a:p>
            <a:pPr algn="ctr">
              <a:lnSpc>
                <a:spcPct val="115000"/>
              </a:lnSpc>
            </a:pPr>
            <a:endParaRPr lang="en-ZA" b="1" dirty="0">
              <a:effectLst/>
              <a:latin typeface="Arial Black" panose="020B0A040201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u="sng" dirty="0">
                <a:effectLst/>
                <a:latin typeface="Arial Black" panose="020B0A04020102020204" pitchFamily="34" charset="0"/>
              </a:rPr>
              <a:t>TOPIC</a:t>
            </a:r>
          </a:p>
          <a:p>
            <a:pPr>
              <a:lnSpc>
                <a:spcPct val="115000"/>
              </a:lnSpc>
            </a:pPr>
            <a:endParaRPr lang="en-US" u="sng" dirty="0">
              <a:latin typeface="Arial Black" panose="020B0A040201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dirty="0"/>
              <a:t>NAVIGATING A TRANSFORMING POSTAL INDUSTRY: MOVINGTOWARDS FINANCIAL REVENUE STREAMS</a:t>
            </a:r>
          </a:p>
          <a:p>
            <a:pPr algn="ctr">
              <a:lnSpc>
                <a:spcPct val="115000"/>
              </a:lnSpc>
            </a:pPr>
            <a:endParaRPr lang="en-US" dirty="0"/>
          </a:p>
          <a:p>
            <a:pPr algn="ctr">
              <a:lnSpc>
                <a:spcPct val="115000"/>
              </a:lnSpc>
            </a:pPr>
            <a:r>
              <a:rPr lang="en-US" dirty="0"/>
              <a:t>BY:</a:t>
            </a:r>
          </a:p>
          <a:p>
            <a:pPr>
              <a:lnSpc>
                <a:spcPct val="115000"/>
              </a:lnSpc>
            </a:pPr>
            <a:r>
              <a:rPr lang="en-US" dirty="0"/>
              <a:t>CELESTIN KAYITARE,DIRECTOR GENERAL,RWANDA</a:t>
            </a:r>
          </a:p>
          <a:p>
            <a:pPr>
              <a:lnSpc>
                <a:spcPct val="115000"/>
              </a:lnSpc>
            </a:pPr>
            <a:r>
              <a:rPr lang="en-US" dirty="0"/>
              <a:t> NATIONAL POST OFFICE&amp; CURRENT CHAIRMAN OF EACO</a:t>
            </a:r>
          </a:p>
          <a:p>
            <a:pPr>
              <a:lnSpc>
                <a:spcPct val="115000"/>
              </a:lnSpc>
            </a:pPr>
            <a:r>
              <a:rPr lang="en-US" dirty="0"/>
              <a:t> POSTAL ASSEMBLY</a:t>
            </a:r>
          </a:p>
          <a:p>
            <a:pPr>
              <a:lnSpc>
                <a:spcPct val="115000"/>
              </a:lnSpc>
            </a:pPr>
            <a:endParaRPr lang="en-US" dirty="0"/>
          </a:p>
          <a:p>
            <a:pPr>
              <a:lnSpc>
                <a:spcPct val="115000"/>
              </a:lnSpc>
            </a:pPr>
            <a:endParaRPr lang="en-US" dirty="0">
              <a:effectLst/>
              <a:latin typeface="Arial Black" panose="020B0A04020102020204" pitchFamily="34" charset="0"/>
            </a:endParaRPr>
          </a:p>
          <a:p>
            <a:pPr>
              <a:lnSpc>
                <a:spcPct val="115000"/>
              </a:lnSpc>
            </a:pPr>
            <a:endParaRPr lang="en-US" dirty="0"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9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3" y="2037806"/>
            <a:ext cx="5551715" cy="193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1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ext Placeholder 3">
            <a:extLst>
              <a:ext uri="{FF2B5EF4-FFF2-40B4-BE49-F238E27FC236}">
                <a16:creationId xmlns:a16="http://schemas.microsoft.com/office/drawing/2014/main" id="{3BAFF9A0-51B5-4309-AAB2-5DD63F34B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2252853"/>
              </p:ext>
            </p:extLst>
          </p:nvPr>
        </p:nvGraphicFramePr>
        <p:xfrm>
          <a:off x="824593" y="1032509"/>
          <a:ext cx="6229351" cy="423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93" y="1436914"/>
            <a:ext cx="1149389" cy="888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24" y="2612572"/>
            <a:ext cx="783770" cy="1045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2" t="18291" r="12636" b="13259"/>
          <a:stretch/>
        </p:blipFill>
        <p:spPr>
          <a:xfrm>
            <a:off x="1110343" y="3938453"/>
            <a:ext cx="915960" cy="90729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24594" y="5270864"/>
            <a:ext cx="6229350" cy="846364"/>
            <a:chOff x="119308" y="2962274"/>
            <a:chExt cx="6229350" cy="846364"/>
          </a:xfrm>
        </p:grpSpPr>
        <p:sp>
          <p:nvSpPr>
            <p:cNvPr id="7" name="Rectangle 6"/>
            <p:cNvSpPr/>
            <p:nvPr/>
          </p:nvSpPr>
          <p:spPr>
            <a:xfrm>
              <a:off x="587938" y="2962274"/>
              <a:ext cx="5583575" cy="84636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119308" y="2962274"/>
              <a:ext cx="6229350" cy="84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71802" tIns="40640" rIns="40640" bIns="4064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bg2"/>
                  </a:solidFill>
                </a:rPr>
                <a:t>SOME STRATEGIES FOR NEW REVENEU STREAMS</a:t>
              </a:r>
              <a:r>
                <a:rPr lang="en-US" sz="1600" b="1" kern="1200" dirty="0">
                  <a:solidFill>
                    <a:schemeClr val="bg2"/>
                  </a:solidFill>
                </a:rPr>
                <a:t>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1600" kern="12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1" y="5126602"/>
            <a:ext cx="1034143" cy="10341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78851" y="336745"/>
            <a:ext cx="41750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b="1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Calibri" panose="020F0502020204030204" pitchFamily="34" charset="0"/>
              </a:rPr>
              <a:t>CONTENT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0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67DEC6-FE84-4FA1-AD20-BC089419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3A67DEC6-FE84-4FA1-AD20-BC089419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3A67DEC6-FE84-4FA1-AD20-BC089419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3A67DEC6-FE84-4FA1-AD20-BC089419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3A67DEC6-FE84-4FA1-AD20-BC089419C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F71E86-37FD-416F-A926-264644405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55F71E86-37FD-416F-A926-264644405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55F71E86-37FD-416F-A926-264644405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5F71E86-37FD-416F-A926-264644405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55F71E86-37FD-416F-A926-264644405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AA40EA-E47E-4259-89B6-266982BE4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8AA40EA-E47E-4259-89B6-266982BE4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8AA40EA-E47E-4259-89B6-266982BE4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8AA40EA-E47E-4259-89B6-266982BE4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98AA40EA-E47E-4259-89B6-266982BE4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C89B63-42BB-4412-BB37-F460E7592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20C89B63-42BB-4412-BB37-F460E7592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20C89B63-42BB-4412-BB37-F460E7592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20C89B63-42BB-4412-BB37-F460E7592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20C89B63-42BB-4412-BB37-F460E7592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69B9F3-D7A6-4B2E-BECF-2CA2DAB20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E469B9F3-D7A6-4B2E-BECF-2CA2DAB20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E469B9F3-D7A6-4B2E-BECF-2CA2DAB20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E469B9F3-D7A6-4B2E-BECF-2CA2DAB20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E469B9F3-D7A6-4B2E-BECF-2CA2DAB20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CDA2E2-A8AE-4B62-8791-F98624E8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5FCDA2E2-A8AE-4B62-8791-F98624E8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FCDA2E2-A8AE-4B62-8791-F98624E8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FCDA2E2-A8AE-4B62-8791-F98624E8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5FCDA2E2-A8AE-4B62-8791-F98624E81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5DD0DB-7048-47B3-9407-E556D8D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2A5DD0DB-7048-47B3-9407-E556D8D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2A5DD0DB-7048-47B3-9407-E556D8D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2A5DD0DB-7048-47B3-9407-E556D8D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2A5DD0DB-7048-47B3-9407-E556D8D8E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7819" y="290945"/>
            <a:ext cx="532014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 FACING POSTAL INDUSTRY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354" y="1329119"/>
            <a:ext cx="5985163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New, unexpected and difficult to predict ( e.g.  Corona virus, wars etc).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Expected ( e.g. technological advances, huge global digital platforms.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Significant shift from letter to parcels.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Navigating the evolving digital landscape.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Understanding the changing market and evolving Customer needs.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049" y="290946"/>
            <a:ext cx="2391389" cy="143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734" y="629588"/>
            <a:ext cx="7525063" cy="510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Navigation rendered difficult because there are no maps of the future.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Having to innovate continually in order to keep pace with technological advances.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Integrated use of state of the last technology.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Sustainability of the last mile solutions.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Universal Service obligation.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Competing needs of senders, recipients and the society as whole.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468" y="224854"/>
            <a:ext cx="2385948" cy="142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6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655" y="277091"/>
            <a:ext cx="5043054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NEED FOR A NEW PARADIGM SHIFT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655" y="1312267"/>
            <a:ext cx="64977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Postal Industry vis-a-vis Covid-19 Pandemic.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Building on the resilience of the Posts during Covid-19 Pandemic.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Shift from mail to Parcels.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Response to increased demand for same day urban e-commerce Parcel delivery.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Competition with large parcels integrators and large e-retailer platforms.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904" y="277091"/>
            <a:ext cx="4427095" cy="327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8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450" y="539646"/>
            <a:ext cx="6220918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Real time tracking.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Faster delivery.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Seamless cross border flow.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Shift towards e-commerce.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Need to adapt to an increasingly digital world.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28" y="416230"/>
            <a:ext cx="3879120" cy="257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9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82" y="218669"/>
            <a:ext cx="5403273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TO NAVIGATE SUSSESSFULLY, DIGITAL             TRANSFORMATION IS A SINE-QUA-NON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IMPERATIVE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510" y="1884218"/>
            <a:ext cx="4704185" cy="474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Current Postal Operators’ business model is more than one hundred years.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Need to re-imagine our business model. 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Need to leverage technology to meet the changing needs of our customers.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Capabilities of new technologies will continue to increase many folds.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How to address the conflicting priorities of adding new service and reducing cost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7" y="218669"/>
            <a:ext cx="5451021" cy="56678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911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364" y="181809"/>
            <a:ext cx="5735781" cy="733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SOME STRATEGIES FOR NEW REVENUE STREAMS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1672" y="1644830"/>
            <a:ext cx="5985163" cy="4303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Reduce operational cost through a franchise model.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Develop and implement mobile Postal transactions.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Develop new financial services with trusted and trustworthy partners.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Leverage our experience  in logistics to moving up to provide all aspects of e-commerce activities.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Dare to become more entrepreneur. 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102" y="359590"/>
            <a:ext cx="4058017" cy="29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577" y="464695"/>
            <a:ext cx="7629993" cy="347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The survival of our Posts will depend on our ability to change and adapt to changing business and economic environment.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Expand small business markets.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Focus on sales effort.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Increase the visibility of commercial accounts usage.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Body"/>
                <a:ea typeface="Calibri" panose="020F0502020204030204" pitchFamily="34" charset="0"/>
                <a:cs typeface="Times New Roman" panose="02020603050405020304" pitchFamily="18" charset="0"/>
              </a:rPr>
              <a:t>Develop a counter payment platform.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Arial Bod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254" y="3673840"/>
            <a:ext cx="2373443" cy="237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449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Arial Body</vt:lpstr>
      <vt:lpstr>Bodoni MT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EACO - Alexis Sinarinzi</cp:lastModifiedBy>
  <cp:revision>22</cp:revision>
  <dcterms:created xsi:type="dcterms:W3CDTF">2022-11-09T05:12:00Z</dcterms:created>
  <dcterms:modified xsi:type="dcterms:W3CDTF">2022-11-15T11:09:25Z</dcterms:modified>
</cp:coreProperties>
</file>